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65" r:id="rId10"/>
    <p:sldId id="270" r:id="rId11"/>
    <p:sldId id="271" r:id="rId12"/>
    <p:sldId id="275" r:id="rId13"/>
    <p:sldId id="276" r:id="rId14"/>
    <p:sldId id="272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73" r:id="rId32"/>
    <p:sldId id="274" r:id="rId33"/>
    <p:sldId id="261" r:id="rId34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43" autoAdjust="0"/>
  </p:normalViewPr>
  <p:slideViewPr>
    <p:cSldViewPr>
      <p:cViewPr varScale="1">
        <p:scale>
          <a:sx n="60" d="100"/>
          <a:sy n="60" d="100"/>
        </p:scale>
        <p:origin x="141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F40F8D-8959-4126-A84D-9688C4D28AB0}" type="datetime1">
              <a:rPr lang="de-DE" smtClean="0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s-lab @ Universität Paderborn  - http://s-lab.upb.de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0C315-B110-4DDB-9E19-BBE34752D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979712" y="2204864"/>
            <a:ext cx="5964338" cy="1536526"/>
          </a:xfrm>
        </p:spPr>
        <p:txBody>
          <a:bodyPr/>
          <a:lstStyle/>
          <a:p>
            <a:r>
              <a:rPr lang="de-DE" sz="2400" dirty="0" err="1"/>
              <a:t>Current</a:t>
            </a:r>
            <a:r>
              <a:rPr lang="de-DE" sz="2400" dirty="0"/>
              <a:t> Progress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043616" y="3140968"/>
            <a:ext cx="6804235" cy="338554"/>
          </a:xfrm>
        </p:spPr>
        <p:txBody>
          <a:bodyPr/>
          <a:lstStyle/>
          <a:p>
            <a:r>
              <a:rPr lang="de-DE" sz="1600" dirty="0"/>
              <a:t>Ella Vahle, Julian Karch, </a:t>
            </a:r>
            <a:r>
              <a:rPr lang="de-DE" sz="1600" dirty="0" err="1"/>
              <a:t>Parinay</a:t>
            </a:r>
            <a:r>
              <a:rPr lang="de-DE" sz="1600" dirty="0"/>
              <a:t> Singh, </a:t>
            </a:r>
            <a:r>
              <a:rPr lang="de-DE" sz="1600" dirty="0" err="1"/>
              <a:t>Sanket</a:t>
            </a:r>
            <a:r>
              <a:rPr lang="de-DE" sz="1600" dirty="0"/>
              <a:t> More, Mansoor </a:t>
            </a:r>
            <a:r>
              <a:rPr lang="de-DE" sz="1600" dirty="0" err="1"/>
              <a:t>Soomro</a:t>
            </a:r>
            <a:endParaRPr lang="de-DE" sz="16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051720" y="3634533"/>
            <a:ext cx="1467068" cy="400110"/>
          </a:xfrm>
        </p:spPr>
        <p:txBody>
          <a:bodyPr/>
          <a:lstStyle/>
          <a:p>
            <a:r>
              <a:rPr lang="de-DE" dirty="0"/>
              <a:t>18.01.2023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566DC1-8047-22ED-6131-21875BF0F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960176"/>
            <a:ext cx="763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30FCB3-A19F-FBC5-BF41-E01C3BD9B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DD6A4A-84B7-8E4D-E4BB-C1545D881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61394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B27062-22D2-49CA-1E37-22A1A1499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30963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D492D6-E2DE-2AA8-630C-00115F3AA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Brief </a:t>
            </a:r>
            <a:r>
              <a:rPr lang="de-DE" dirty="0" err="1"/>
              <a:t>Historic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Byzantine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structure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in Istanbul </a:t>
            </a:r>
          </a:p>
          <a:p>
            <a:r>
              <a:rPr lang="de-DE" dirty="0" err="1">
                <a:solidFill>
                  <a:srgbClr val="0C3061"/>
                </a:solidFill>
                <a:latin typeface="Georgia" panose="02040502050405020303" pitchFamily="18" charset="0"/>
              </a:rPr>
              <a:t>Build</a:t>
            </a:r>
            <a:r>
              <a:rPr lang="de-DE" dirty="0">
                <a:solidFill>
                  <a:srgbClr val="0C3061"/>
                </a:solidFill>
                <a:latin typeface="Georgia" panose="02040502050405020303" pitchFamily="18" charset="0"/>
              </a:rPr>
              <a:t> 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532–537 </a:t>
            </a:r>
            <a:r>
              <a:rPr lang="de-DE" b="0" i="0" u="none" strike="noStrike" cap="all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CE </a:t>
            </a:r>
          </a:p>
          <a:p>
            <a:r>
              <a:rPr lang="de-DE" dirty="0">
                <a:solidFill>
                  <a:srgbClr val="0C3061"/>
                </a:solidFill>
              </a:rPr>
              <a:t>537-1453 </a:t>
            </a:r>
            <a:r>
              <a:rPr lang="de-DE" dirty="0" err="1">
                <a:solidFill>
                  <a:srgbClr val="0C3061"/>
                </a:solidFill>
              </a:rPr>
              <a:t>Cathedrale</a:t>
            </a:r>
            <a:r>
              <a:rPr lang="de-DE" dirty="0">
                <a:solidFill>
                  <a:srgbClr val="0C3061"/>
                </a:solidFill>
              </a:rPr>
              <a:t>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de-DE" b="0" i="0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Ecumenical Patriarchate of Constantinople</a:t>
            </a:r>
          </a:p>
          <a:p>
            <a:r>
              <a:rPr lang="de-DE" dirty="0">
                <a:solidFill>
                  <a:srgbClr val="0C3061"/>
                </a:solidFill>
                <a:latin typeface="Georgia" panose="02040502050405020303" pitchFamily="18" charset="0"/>
              </a:rPr>
              <a:t>1453-1935 Great </a:t>
            </a:r>
            <a:r>
              <a:rPr lang="de-DE" dirty="0" err="1">
                <a:solidFill>
                  <a:srgbClr val="0C3061"/>
                </a:solidFill>
                <a:latin typeface="Georgia" panose="02040502050405020303" pitchFamily="18" charset="0"/>
              </a:rPr>
              <a:t>Mosque</a:t>
            </a:r>
            <a:r>
              <a:rPr lang="de-DE" dirty="0">
                <a:solidFill>
                  <a:srgbClr val="0C3061"/>
                </a:solidFill>
                <a:latin typeface="Georgia" panose="02040502050405020303" pitchFamily="18" charset="0"/>
              </a:rPr>
              <a:t> after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Turkish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conquest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of</a:t>
            </a:r>
            <a:r>
              <a:rPr lang="de-DE" b="0" i="0" u="none" strike="noStrike" dirty="0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de-DE" b="0" i="0" u="none" strike="noStrike" dirty="0" err="1">
                <a:solidFill>
                  <a:srgbClr val="0C3061"/>
                </a:solidFill>
                <a:effectLst/>
                <a:latin typeface="Georgia" panose="02040502050405020303" pitchFamily="18" charset="0"/>
              </a:rPr>
              <a:t>Constantinople</a:t>
            </a:r>
            <a:r>
              <a:rPr lang="de-DE" dirty="0">
                <a:solidFill>
                  <a:srgbClr val="0C3061"/>
                </a:solidFill>
                <a:latin typeface="Georgia" panose="02040502050405020303" pitchFamily="18" charset="0"/>
              </a:rPr>
              <a:t> </a:t>
            </a:r>
          </a:p>
          <a:p>
            <a:r>
              <a:rPr lang="de-DE" dirty="0">
                <a:latin typeface="Georgia" panose="02040502050405020303" pitchFamily="18" charset="0"/>
              </a:rPr>
              <a:t>1935-2020 Museum</a:t>
            </a:r>
          </a:p>
          <a:p>
            <a:r>
              <a:rPr lang="de-DE" dirty="0">
                <a:latin typeface="Georgia" panose="02040502050405020303" pitchFamily="18" charset="0"/>
              </a:rPr>
              <a:t>2020-today Great </a:t>
            </a:r>
            <a:r>
              <a:rPr lang="de-DE" dirty="0" err="1">
                <a:latin typeface="Georgia" panose="02040502050405020303" pitchFamily="18" charset="0"/>
              </a:rPr>
              <a:t>Mosque</a:t>
            </a:r>
            <a:endParaRPr lang="de-DE" dirty="0">
              <a:latin typeface="Georgia" panose="02040502050405020303" pitchFamily="18" charset="0"/>
            </a:endParaRPr>
          </a:p>
          <a:p>
            <a:r>
              <a:rPr lang="de-DE" dirty="0" err="1">
                <a:latin typeface="Georgia" panose="02040502050405020303" pitchFamily="18" charset="0"/>
              </a:rPr>
              <a:t>Since</a:t>
            </a:r>
            <a:r>
              <a:rPr lang="de-DE" dirty="0">
                <a:latin typeface="Georgia" panose="02040502050405020303" pitchFamily="18" charset="0"/>
              </a:rPr>
              <a:t> 1985 </a:t>
            </a:r>
            <a:r>
              <a:rPr lang="de-DE" dirty="0" err="1">
                <a:latin typeface="Georgia" panose="02040502050405020303" pitchFamily="18" charset="0"/>
              </a:rPr>
              <a:t>component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of</a:t>
            </a:r>
            <a:r>
              <a:rPr lang="de-DE" dirty="0">
                <a:latin typeface="Georgia" panose="02040502050405020303" pitchFamily="18" charset="0"/>
              </a:rPr>
              <a:t> UNESCO World Heritage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- Architecture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5684EA-4AB6-7E0B-B620-E37A03C0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2" y="900310"/>
            <a:ext cx="830205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Main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part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 Dome &amp; 2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semidomes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  <a:sym typeface="Wingdings" pitchFamily="2" charset="2"/>
            </a:endParaRPr>
          </a:p>
          <a:p>
            <a:pPr lvl="1"/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Carried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on 4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pendentives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Minarets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Mihrab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Minibar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Loge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of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Empress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Sultan‘s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Lodge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Door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Jar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Mosaics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Tombs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C0C2CD-BE2D-5B12-DCBB-B66DBABCD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46" y="980729"/>
            <a:ext cx="3463311" cy="2304256"/>
          </a:xfrm>
          <a:prstGeom prst="rect">
            <a:avLst/>
          </a:prstGeom>
        </p:spPr>
      </p:pic>
      <p:pic>
        <p:nvPicPr>
          <p:cNvPr id="7" name="Grafik 6" descr="Ein Bild, das Himmel, draußen, Gebäude, Moschee enthält.&#10;&#10;Automatisch generierte Beschreibung">
            <a:extLst>
              <a:ext uri="{FF2B5EF4-FFF2-40B4-BE49-F238E27FC236}">
                <a16:creationId xmlns:a16="http://schemas.microsoft.com/office/drawing/2014/main" id="{D4CB345C-AD2E-4ABF-AFEF-B9C8AC7A2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83364"/>
            <a:ext cx="3162113" cy="31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possible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optional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guide</a:t>
            </a:r>
            <a:endParaRPr lang="de-DE" dirty="0"/>
          </a:p>
          <a:p>
            <a:r>
              <a:rPr lang="de-DE" dirty="0"/>
              <a:t>Admission </a:t>
            </a:r>
            <a:r>
              <a:rPr lang="de-DE" dirty="0" err="1"/>
              <a:t>restriction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clothing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prayer</a:t>
            </a:r>
            <a:endParaRPr lang="de-DE" dirty="0"/>
          </a:p>
          <a:p>
            <a:r>
              <a:rPr lang="de-DE" dirty="0" err="1"/>
              <a:t>Tourists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 </a:t>
            </a:r>
            <a:r>
              <a:rPr lang="de-DE" dirty="0" err="1"/>
              <a:t>quietly</a:t>
            </a:r>
            <a:r>
              <a:rPr lang="de-DE" dirty="0"/>
              <a:t> and </a:t>
            </a:r>
            <a:r>
              <a:rPr lang="de-DE" dirty="0" err="1"/>
              <a:t>respectfully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1310370"/>
            <a:ext cx="8429684" cy="5214974"/>
          </a:xfrm>
        </p:spPr>
        <p:txBody>
          <a:bodyPr/>
          <a:lstStyle/>
          <a:p>
            <a:r>
              <a:rPr lang="de-DE" dirty="0"/>
              <a:t>Research Questions</a:t>
            </a:r>
          </a:p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Sketches</a:t>
            </a:r>
          </a:p>
          <a:p>
            <a:r>
              <a:rPr lang="de-DE" dirty="0" err="1"/>
              <a:t>Mosque</a:t>
            </a:r>
            <a:r>
              <a:rPr lang="de-DE" dirty="0"/>
              <a:t>–Cathedral </a:t>
            </a:r>
            <a:r>
              <a:rPr lang="de-DE" dirty="0" err="1"/>
              <a:t>of</a:t>
            </a:r>
            <a:r>
              <a:rPr lang="de-DE" dirty="0"/>
              <a:t> Córdoba</a:t>
            </a:r>
          </a:p>
          <a:p>
            <a:r>
              <a:rPr lang="de-DE" dirty="0"/>
              <a:t>Hagia Sophia</a:t>
            </a:r>
          </a:p>
          <a:p>
            <a:r>
              <a:rPr lang="de-DE" dirty="0"/>
              <a:t>Review and 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5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(Spanish: </a:t>
            </a:r>
            <a:r>
              <a:rPr lang="en-US" dirty="0" err="1"/>
              <a:t>Mezquita-Catedral</a:t>
            </a:r>
            <a:r>
              <a:rPr lang="en-US" dirty="0"/>
              <a:t> de Córdoba) Roman Catholic Diocese cathedral of Córdoba, dedicated to the Assumption of Mary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Former Islamic mosque, also known as the Great Mosque of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First used as a temple to the Roman god, Janus</a:t>
            </a:r>
          </a:p>
          <a:p>
            <a:r>
              <a:rPr lang="en-US" dirty="0"/>
              <a:t>572: converted into a church by invading Visigoths who seized Córdoba</a:t>
            </a:r>
          </a:p>
          <a:p>
            <a:r>
              <a:rPr lang="en-US" dirty="0"/>
              <a:t>785: converted into The Great Mosque, then completely rebuilt on orders of Abd </a:t>
            </a:r>
            <a:r>
              <a:rPr lang="en-US" dirty="0" err="1"/>
              <a:t>ar</a:t>
            </a:r>
            <a:r>
              <a:rPr lang="en-US" dirty="0"/>
              <a:t>-Rahman I</a:t>
            </a:r>
          </a:p>
          <a:p>
            <a:r>
              <a:rPr lang="en-US" dirty="0"/>
              <a:t>1236: converted into a cathedral, Córdoba was captured by the Christian forces of Castile during the Reconquista.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structure, an important monument in the history of Islamic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3D models available for the Mosque–Cathedral of Córdoba: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2865191"/>
            <a:ext cx="8429684" cy="1127618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>
                <a:effectLst/>
                <a:latin typeface="Calibri" panose="020F0502020204030204" pitchFamily="34" charset="0"/>
              </a:rPr>
              <a:t>What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are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3200" dirty="0">
                <a:effectLst/>
                <a:latin typeface="Calibri" panose="020F0502020204030204" pitchFamily="34" charset="0"/>
              </a:rPr>
              <a:t> potential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benefits</a:t>
            </a:r>
            <a:r>
              <a:rPr lang="de-DE" sz="3200" dirty="0">
                <a:effectLst/>
                <a:latin typeface="Calibri" panose="020F0502020204030204" pitchFamily="34" charset="0"/>
              </a:rPr>
              <a:t> and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drawbacks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digitizing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sacred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spaces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through</a:t>
            </a:r>
            <a:r>
              <a:rPr lang="de-DE" sz="3200" dirty="0">
                <a:effectLst/>
                <a:latin typeface="Calibri" panose="020F0502020204030204" pitchFamily="34" charset="0"/>
              </a:rPr>
              <a:t> virtual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reality</a:t>
            </a:r>
            <a:r>
              <a:rPr lang="de-DE" sz="3200" dirty="0">
                <a:effectLst/>
                <a:latin typeface="Calibri" panose="020F0502020204030204" pitchFamily="34" charset="0"/>
              </a:rPr>
              <a:t>? </a:t>
            </a:r>
            <a:endParaRPr lang="de-DE" sz="3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46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– Struggles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/</a:t>
            </a:r>
            <a:r>
              <a:rPr lang="de-DE" dirty="0" err="1"/>
              <a:t>planned</a:t>
            </a:r>
            <a:endParaRPr lang="de-DE" dirty="0"/>
          </a:p>
          <a:p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intensive</a:t>
            </a:r>
          </a:p>
          <a:p>
            <a:pPr lvl="1"/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hasn‘t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and </a:t>
            </a:r>
            <a:r>
              <a:rPr lang="de-DE" dirty="0" err="1"/>
              <a:t>visions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starts</a:t>
            </a:r>
            <a:endParaRPr lang="de-DE" dirty="0"/>
          </a:p>
          <a:p>
            <a:r>
              <a:rPr lang="de-DE" b="1" dirty="0" err="1"/>
              <a:t>Unaccustomed</a:t>
            </a:r>
            <a:r>
              <a:rPr lang="de-DE" b="1" dirty="0"/>
              <a:t> to </a:t>
            </a:r>
            <a:r>
              <a:rPr lang="de-DE" b="1" dirty="0" err="1"/>
              <a:t>level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selforganization</a:t>
            </a:r>
            <a:r>
              <a:rPr lang="de-DE" b="1" dirty="0"/>
              <a:t>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  <a:p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spaces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/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Refine</a:t>
            </a:r>
            <a:r>
              <a:rPr lang="de-DE" dirty="0"/>
              <a:t> and plan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with</a:t>
            </a:r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implementation</a:t>
            </a:r>
            <a:endParaRPr lang="de-DE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1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4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VR </a:t>
            </a:r>
            <a:r>
              <a:rPr lang="de-DE" b="1" dirty="0" err="1"/>
              <a:t>environment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r>
              <a:rPr lang="de-DE" b="1" dirty="0"/>
              <a:t> </a:t>
            </a:r>
            <a:r>
              <a:rPr lang="de-DE" b="1" dirty="0" err="1"/>
              <a:t>people</a:t>
            </a:r>
            <a:r>
              <a:rPr lang="de-DE" b="1" dirty="0"/>
              <a:t> </a:t>
            </a:r>
            <a:r>
              <a:rPr lang="de-DE" b="1" dirty="0" err="1"/>
              <a:t>interact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virtual reality technology change the way that people engage with and understand sacred spaces/objects and their history?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Incorporating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can virtual reality be used to enhance the experience of visiting sacred spaces for those who are unable to physically visit them due to distance or accessibility issues?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a VR learning experience differ from the conventional methods when it comes to religious preaching for children?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and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4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de-DE" b="1" dirty="0"/>
              <a:t>hat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ethical</a:t>
            </a:r>
            <a:r>
              <a:rPr lang="de-DE" b="1" dirty="0"/>
              <a:t> </a:t>
            </a:r>
            <a:r>
              <a:rPr lang="de-DE" b="1" dirty="0" err="1"/>
              <a:t>considerations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using</a:t>
            </a:r>
            <a:r>
              <a:rPr lang="de-DE" b="1" dirty="0"/>
              <a:t> virtual </a:t>
            </a:r>
            <a:r>
              <a:rPr lang="de-DE" b="1" dirty="0" err="1"/>
              <a:t>reality</a:t>
            </a:r>
            <a:r>
              <a:rPr lang="de-DE" b="1" dirty="0"/>
              <a:t> in </a:t>
            </a:r>
            <a:r>
              <a:rPr lang="de-DE" b="1" dirty="0" err="1"/>
              <a:t>sacred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, and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these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addressed</a:t>
            </a:r>
            <a:r>
              <a:rPr lang="de-DE" b="1" dirty="0"/>
              <a:t>?</a:t>
            </a:r>
            <a:endParaRPr lang="en-US" b="1" dirty="0"/>
          </a:p>
          <a:p>
            <a:endParaRPr lang="de-DE" b="1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DCBBA-91A5-9CB8-8028-C4D58BA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095813"/>
            <a:ext cx="7812360" cy="51287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172B143-1EB8-8895-8D3B-0AD3BDEA4F9D}"/>
              </a:ext>
            </a:extLst>
          </p:cNvPr>
          <p:cNvSpPr/>
          <p:nvPr/>
        </p:nvSpPr>
        <p:spPr bwMode="auto">
          <a:xfrm>
            <a:off x="755576" y="2289600"/>
            <a:ext cx="1584176" cy="115212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683B1-2F14-3277-1E38-7AD57C6E04EE}"/>
              </a:ext>
            </a:extLst>
          </p:cNvPr>
          <p:cNvSpPr/>
          <p:nvPr/>
        </p:nvSpPr>
        <p:spPr bwMode="auto">
          <a:xfrm>
            <a:off x="2617200" y="2088000"/>
            <a:ext cx="2160240" cy="50405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9CFFE8-108E-9957-48F3-DC2B2E693C05}"/>
              </a:ext>
            </a:extLst>
          </p:cNvPr>
          <p:cNvSpPr/>
          <p:nvPr/>
        </p:nvSpPr>
        <p:spPr bwMode="auto">
          <a:xfrm>
            <a:off x="4777440" y="1484784"/>
            <a:ext cx="1378736" cy="11664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AE513-BEF1-434A-736A-9F6EA19FBF3D}"/>
              </a:ext>
            </a:extLst>
          </p:cNvPr>
          <p:cNvSpPr/>
          <p:nvPr/>
        </p:nvSpPr>
        <p:spPr bwMode="auto">
          <a:xfrm>
            <a:off x="2336400" y="1484784"/>
            <a:ext cx="2440800" cy="36004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B0A33FFA-DB12-3A62-2B04-834DCDDCD15F}"/>
              </a:ext>
            </a:extLst>
          </p:cNvPr>
          <p:cNvSpPr/>
          <p:nvPr/>
        </p:nvSpPr>
        <p:spPr bwMode="auto">
          <a:xfrm>
            <a:off x="3948193" y="2518475"/>
            <a:ext cx="825285" cy="794288"/>
          </a:xfrm>
          <a:custGeom>
            <a:avLst/>
            <a:gdLst>
              <a:gd name="connsiteX0" fmla="*/ 0 w 825285"/>
              <a:gd name="connsiteY0" fmla="*/ 662552 h 794288"/>
              <a:gd name="connsiteX1" fmla="*/ 825285 w 825285"/>
              <a:gd name="connsiteY1" fmla="*/ 0 h 794288"/>
              <a:gd name="connsiteX2" fmla="*/ 825285 w 825285"/>
              <a:gd name="connsiteY2" fmla="*/ 151108 h 794288"/>
              <a:gd name="connsiteX3" fmla="*/ 3875 w 825285"/>
              <a:gd name="connsiteY3" fmla="*/ 794288 h 794288"/>
              <a:gd name="connsiteX4" fmla="*/ 0 w 825285"/>
              <a:gd name="connsiteY4" fmla="*/ 662552 h 79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285" h="794288">
                <a:moveTo>
                  <a:pt x="0" y="662552"/>
                </a:moveTo>
                <a:lnTo>
                  <a:pt x="825285" y="0"/>
                </a:lnTo>
                <a:lnTo>
                  <a:pt x="825285" y="151108"/>
                </a:lnTo>
                <a:lnTo>
                  <a:pt x="3875" y="794288"/>
                </a:lnTo>
                <a:lnTo>
                  <a:pt x="0" y="662552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95144C-707C-DDAE-28FD-4C9DA596DA3F}"/>
              </a:ext>
            </a:extLst>
          </p:cNvPr>
          <p:cNvSpPr/>
          <p:nvPr/>
        </p:nvSpPr>
        <p:spPr bwMode="auto">
          <a:xfrm>
            <a:off x="2627784" y="2924944"/>
            <a:ext cx="1368152" cy="57606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5BCFF-0C9B-B194-46EB-DC48480F5A5C}"/>
              </a:ext>
            </a:extLst>
          </p:cNvPr>
          <p:cNvSpPr/>
          <p:nvPr/>
        </p:nvSpPr>
        <p:spPr bwMode="auto">
          <a:xfrm>
            <a:off x="6156176" y="1916832"/>
            <a:ext cx="2088232" cy="4680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8EDBE78-B5AE-2EC1-FAB6-7935E7BAB54A}"/>
              </a:ext>
            </a:extLst>
          </p:cNvPr>
          <p:cNvSpPr/>
          <p:nvPr/>
        </p:nvSpPr>
        <p:spPr bwMode="auto">
          <a:xfrm>
            <a:off x="4717264" y="2641600"/>
            <a:ext cx="1378736" cy="2750400"/>
          </a:xfrm>
          <a:custGeom>
            <a:avLst/>
            <a:gdLst>
              <a:gd name="connsiteX0" fmla="*/ 655320 w 1315720"/>
              <a:gd name="connsiteY0" fmla="*/ 0 h 2738120"/>
              <a:gd name="connsiteX1" fmla="*/ 1315720 w 1315720"/>
              <a:gd name="connsiteY1" fmla="*/ 411480 h 2738120"/>
              <a:gd name="connsiteX2" fmla="*/ 1310640 w 1315720"/>
              <a:gd name="connsiteY2" fmla="*/ 2738120 h 2738120"/>
              <a:gd name="connsiteX3" fmla="*/ 0 w 1315720"/>
              <a:gd name="connsiteY3" fmla="*/ 2733040 h 2738120"/>
              <a:gd name="connsiteX4" fmla="*/ 10160 w 1315720"/>
              <a:gd name="connsiteY4" fmla="*/ 416560 h 2738120"/>
              <a:gd name="connsiteX5" fmla="*/ 655320 w 1315720"/>
              <a:gd name="connsiteY5" fmla="*/ 0 h 27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5720" h="2738120">
                <a:moveTo>
                  <a:pt x="655320" y="0"/>
                </a:moveTo>
                <a:lnTo>
                  <a:pt x="1315720" y="411480"/>
                </a:lnTo>
                <a:cubicBezTo>
                  <a:pt x="1314027" y="1187027"/>
                  <a:pt x="1312333" y="1962573"/>
                  <a:pt x="1310640" y="2738120"/>
                </a:cubicBezTo>
                <a:lnTo>
                  <a:pt x="0" y="2733040"/>
                </a:lnTo>
                <a:cubicBezTo>
                  <a:pt x="3387" y="1960880"/>
                  <a:pt x="6773" y="1188720"/>
                  <a:pt x="10160" y="416560"/>
                </a:cubicBezTo>
                <a:lnTo>
                  <a:pt x="65532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60FC3FA-C426-12C3-98DF-3DB8C278A1AA}"/>
              </a:ext>
            </a:extLst>
          </p:cNvPr>
          <p:cNvSpPr/>
          <p:nvPr/>
        </p:nvSpPr>
        <p:spPr bwMode="auto">
          <a:xfrm>
            <a:off x="4773478" y="5392000"/>
            <a:ext cx="1322522" cy="77330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F2A64C-64EB-8244-8D02-1F38D3E334A1}"/>
              </a:ext>
            </a:extLst>
          </p:cNvPr>
          <p:cNvSpPr/>
          <p:nvPr/>
        </p:nvSpPr>
        <p:spPr bwMode="auto">
          <a:xfrm>
            <a:off x="6104470" y="3052800"/>
            <a:ext cx="2034000" cy="64807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48D366B-F122-FAF7-91C9-648332883259}"/>
              </a:ext>
            </a:extLst>
          </p:cNvPr>
          <p:cNvSpPr/>
          <p:nvPr/>
        </p:nvSpPr>
        <p:spPr bwMode="auto">
          <a:xfrm>
            <a:off x="6102000" y="4302000"/>
            <a:ext cx="1995922" cy="43204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55EC9-EE94-31CA-9CB2-01A642575005}"/>
              </a:ext>
            </a:extLst>
          </p:cNvPr>
          <p:cNvSpPr/>
          <p:nvPr/>
        </p:nvSpPr>
        <p:spPr bwMode="auto">
          <a:xfrm>
            <a:off x="6516216" y="4734048"/>
            <a:ext cx="1872208" cy="121523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9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0</TotalTime>
  <Words>720</Words>
  <Application>Microsoft Office PowerPoint</Application>
  <PresentationFormat>Bildschirmpräsentation (4:3)</PresentationFormat>
  <Paragraphs>155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Arial Unicode MS</vt:lpstr>
      <vt:lpstr>Calibri</vt:lpstr>
      <vt:lpstr>Georgia</vt:lpstr>
      <vt:lpstr>Times New Roman</vt:lpstr>
      <vt:lpstr>Vorlage_Praesentationen-ZM1</vt:lpstr>
      <vt:lpstr>Current Progress</vt:lpstr>
      <vt:lpstr>Agenda</vt:lpstr>
      <vt:lpstr>Research Question(s)</vt:lpstr>
      <vt:lpstr>Research Question(s)</vt:lpstr>
      <vt:lpstr>Research Question(s)</vt:lpstr>
      <vt:lpstr>Research Question(s)</vt:lpstr>
      <vt:lpstr>Research Question(s)</vt:lpstr>
      <vt:lpstr>Research Question(s)</vt:lpstr>
      <vt:lpstr>Class Diagram</vt:lpstr>
      <vt:lpstr>Sketches</vt:lpstr>
      <vt:lpstr>Sketches</vt:lpstr>
      <vt:lpstr>Sketches</vt:lpstr>
      <vt:lpstr>Sketches</vt:lpstr>
      <vt:lpstr>Sketches</vt:lpstr>
      <vt:lpstr>Hagia Sophia – Brief Historic</vt:lpstr>
      <vt:lpstr>Hagia Sophia - Architecture</vt:lpstr>
      <vt:lpstr>Hagia Sophia – Important Parts</vt:lpstr>
      <vt:lpstr>Hagia Sophia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Review – Struggles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Ella Vahle</cp:lastModifiedBy>
  <cp:revision>790</cp:revision>
  <cp:lastPrinted>2015-11-30T09:54:05Z</cp:lastPrinted>
  <dcterms:created xsi:type="dcterms:W3CDTF">2015-06-06T14:44:57Z</dcterms:created>
  <dcterms:modified xsi:type="dcterms:W3CDTF">2023-01-17T20:04:14Z</dcterms:modified>
</cp:coreProperties>
</file>